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2" r:id="rId6"/>
    <p:sldId id="273" r:id="rId7"/>
    <p:sldId id="258" r:id="rId8"/>
    <p:sldId id="257" r:id="rId9"/>
    <p:sldId id="274" r:id="rId10"/>
    <p:sldId id="275" r:id="rId11"/>
    <p:sldId id="262" r:id="rId12"/>
    <p:sldId id="260" r:id="rId13"/>
    <p:sldId id="286" r:id="rId14"/>
    <p:sldId id="277" r:id="rId15"/>
    <p:sldId id="284" r:id="rId16"/>
    <p:sldId id="276" r:id="rId17"/>
    <p:sldId id="279" r:id="rId18"/>
    <p:sldId id="285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70" d="100"/>
          <a:sy n="70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00687-7A5B-4783-BEB1-E90D3F5E7CBC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B3D4B3D-B544-41D0-9AAA-D43453400938}">
      <dgm:prSet phldrT="[Text]"/>
      <dgm:spPr/>
      <dgm:t>
        <a:bodyPr/>
        <a:lstStyle/>
        <a:p>
          <a:r>
            <a:rPr lang="en-US" dirty="0">
              <a:latin typeface="+mj-lt"/>
            </a:rPr>
            <a:t>Sport Co.</a:t>
          </a:r>
          <a:endParaRPr lang="en-IN" dirty="0">
            <a:latin typeface="+mj-lt"/>
          </a:endParaRPr>
        </a:p>
      </dgm:t>
    </dgm:pt>
    <dgm:pt modelId="{26D518E4-D040-4471-B30A-C7053F18CFBA}" type="parTrans" cxnId="{F9A14E0E-FDB7-4268-8473-384EE954D4C4}">
      <dgm:prSet/>
      <dgm:spPr/>
      <dgm:t>
        <a:bodyPr/>
        <a:lstStyle/>
        <a:p>
          <a:endParaRPr lang="en-IN"/>
        </a:p>
      </dgm:t>
    </dgm:pt>
    <dgm:pt modelId="{FB899D64-9221-4D51-AECF-F3CEEB89845C}" type="sibTrans" cxnId="{F9A14E0E-FDB7-4268-8473-384EE954D4C4}">
      <dgm:prSet/>
      <dgm:spPr/>
      <dgm:t>
        <a:bodyPr/>
        <a:lstStyle/>
        <a:p>
          <a:endParaRPr lang="en-IN"/>
        </a:p>
      </dgm:t>
    </dgm:pt>
    <dgm:pt modelId="{E42E0BAB-49FF-4344-A540-2078761CC5AA}">
      <dgm:prSet phldrT="[Text]" custT="1"/>
      <dgm:spPr/>
      <dgm:t>
        <a:bodyPr/>
        <a:lstStyle/>
        <a:p>
          <a:r>
            <a:rPr lang="en-US" sz="3900" kern="1200" dirty="0">
              <a:solidFill>
                <a:prstClr val="white"/>
              </a:solidFill>
              <a:latin typeface="Times New Roman" panose="02020603050405020304"/>
              <a:ea typeface="+mn-ea"/>
              <a:cs typeface="+mn-cs"/>
            </a:rPr>
            <a:t>Restaurant</a:t>
          </a:r>
          <a:endParaRPr lang="en-IN" sz="3900" kern="1200" dirty="0">
            <a:solidFill>
              <a:prstClr val="white"/>
            </a:solidFill>
            <a:latin typeface="Times New Roman" panose="02020603050405020304"/>
            <a:ea typeface="+mn-ea"/>
            <a:cs typeface="+mn-cs"/>
          </a:endParaRPr>
        </a:p>
      </dgm:t>
    </dgm:pt>
    <dgm:pt modelId="{92721CE8-A9EE-4531-A766-FAF91773EC10}" type="parTrans" cxnId="{3C90B52E-122C-4E77-80FF-9C10108EC155}">
      <dgm:prSet/>
      <dgm:spPr/>
      <dgm:t>
        <a:bodyPr/>
        <a:lstStyle/>
        <a:p>
          <a:endParaRPr lang="en-IN"/>
        </a:p>
      </dgm:t>
    </dgm:pt>
    <dgm:pt modelId="{19A93D9C-6D6A-4089-9007-BDF4D54DDC3E}" type="sibTrans" cxnId="{3C90B52E-122C-4E77-80FF-9C10108EC155}">
      <dgm:prSet/>
      <dgm:spPr/>
      <dgm:t>
        <a:bodyPr/>
        <a:lstStyle/>
        <a:p>
          <a:endParaRPr lang="en-IN"/>
        </a:p>
      </dgm:t>
    </dgm:pt>
    <dgm:pt modelId="{0D3D7592-E5EC-40C6-B969-1E8658C0736D}" type="pres">
      <dgm:prSet presAssocID="{E9400687-7A5B-4783-BEB1-E90D3F5E7CBC}" presName="diagram" presStyleCnt="0">
        <dgm:presLayoutVars>
          <dgm:dir/>
        </dgm:presLayoutVars>
      </dgm:prSet>
      <dgm:spPr/>
    </dgm:pt>
    <dgm:pt modelId="{7EE72B4D-F170-4C26-B0D1-E73561048756}" type="pres">
      <dgm:prSet presAssocID="{FB3D4B3D-B544-41D0-9AAA-D43453400938}" presName="composite" presStyleCnt="0"/>
      <dgm:spPr/>
    </dgm:pt>
    <dgm:pt modelId="{88C33C23-1B70-41ED-A22E-45D0ECD07331}" type="pres">
      <dgm:prSet presAssocID="{FB3D4B3D-B544-41D0-9AAA-D43453400938}" presName="Image" presStyleLbl="bgShp" presStyleIdx="0" presStyleCnt="2" custLinFactNeighborX="-51382" custLinFactNeighborY="-1497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6275FCDE-7150-4BA0-9C73-24EFD35FF9D5}" type="pres">
      <dgm:prSet presAssocID="{FB3D4B3D-B544-41D0-9AAA-D43453400938}" presName="Parent" presStyleLbl="node0" presStyleIdx="0" presStyleCnt="2" custLinFactNeighborX="497" custLinFactNeighborY="2263">
        <dgm:presLayoutVars>
          <dgm:bulletEnabled val="1"/>
        </dgm:presLayoutVars>
      </dgm:prSet>
      <dgm:spPr/>
    </dgm:pt>
    <dgm:pt modelId="{AAADA01D-FC29-452D-B2BD-AC71B8BF0977}" type="pres">
      <dgm:prSet presAssocID="{FB899D64-9221-4D51-AECF-F3CEEB89845C}" presName="sibTrans" presStyleCnt="0"/>
      <dgm:spPr/>
    </dgm:pt>
    <dgm:pt modelId="{D9650AC4-6E8E-48DE-ACEA-1BB50370C714}" type="pres">
      <dgm:prSet presAssocID="{E42E0BAB-49FF-4344-A540-2078761CC5AA}" presName="composite" presStyleCnt="0"/>
      <dgm:spPr/>
    </dgm:pt>
    <dgm:pt modelId="{BBB279B0-F84E-4980-AB69-3901EFA28608}" type="pres">
      <dgm:prSet presAssocID="{E42E0BAB-49FF-4344-A540-2078761CC5AA}" presName="Image" presStyleLbl="bgShp" presStyleIdx="1" presStyleCnt="2" custLinFactNeighborX="-5264" custLinFactNeighborY="2316"/>
      <dgm:spPr>
        <a:blipFill rotWithShape="1">
          <a:blip xmlns:r="http://schemas.openxmlformats.org/officeDocument/2006/relationships" r:embed="rId2"/>
          <a:srcRect/>
          <a:stretch>
            <a:fillRect t="-18000" b="-18000"/>
          </a:stretch>
        </a:blipFill>
      </dgm:spPr>
    </dgm:pt>
    <dgm:pt modelId="{92965DC9-FEC0-4DC1-B7C5-47BFBDA6D97B}" type="pres">
      <dgm:prSet presAssocID="{E42E0BAB-49FF-4344-A540-2078761CC5AA}" presName="Parent" presStyleLbl="node0" presStyleIdx="1" presStyleCnt="2" custLinFactNeighborY="28175">
        <dgm:presLayoutVars>
          <dgm:bulletEnabled val="1"/>
        </dgm:presLayoutVars>
      </dgm:prSet>
      <dgm:spPr/>
    </dgm:pt>
  </dgm:ptLst>
  <dgm:cxnLst>
    <dgm:cxn modelId="{F9A14E0E-FDB7-4268-8473-384EE954D4C4}" srcId="{E9400687-7A5B-4783-BEB1-E90D3F5E7CBC}" destId="{FB3D4B3D-B544-41D0-9AAA-D43453400938}" srcOrd="0" destOrd="0" parTransId="{26D518E4-D040-4471-B30A-C7053F18CFBA}" sibTransId="{FB899D64-9221-4D51-AECF-F3CEEB89845C}"/>
    <dgm:cxn modelId="{D87C7918-EE89-4B75-B9E1-265187763CE7}" type="presOf" srcId="{E9400687-7A5B-4783-BEB1-E90D3F5E7CBC}" destId="{0D3D7592-E5EC-40C6-B969-1E8658C0736D}" srcOrd="0" destOrd="0" presId="urn:microsoft.com/office/officeart/2008/layout/BendingPictureCaption"/>
    <dgm:cxn modelId="{3C90B52E-122C-4E77-80FF-9C10108EC155}" srcId="{E9400687-7A5B-4783-BEB1-E90D3F5E7CBC}" destId="{E42E0BAB-49FF-4344-A540-2078761CC5AA}" srcOrd="1" destOrd="0" parTransId="{92721CE8-A9EE-4531-A766-FAF91773EC10}" sibTransId="{19A93D9C-6D6A-4089-9007-BDF4D54DDC3E}"/>
    <dgm:cxn modelId="{F017563F-F575-47B6-8007-83F142A37EF4}" type="presOf" srcId="{FB3D4B3D-B544-41D0-9AAA-D43453400938}" destId="{6275FCDE-7150-4BA0-9C73-24EFD35FF9D5}" srcOrd="0" destOrd="0" presId="urn:microsoft.com/office/officeart/2008/layout/BendingPictureCaption"/>
    <dgm:cxn modelId="{891D2080-64A2-4FCE-A93E-CD0F18106C1B}" type="presOf" srcId="{E42E0BAB-49FF-4344-A540-2078761CC5AA}" destId="{92965DC9-FEC0-4DC1-B7C5-47BFBDA6D97B}" srcOrd="0" destOrd="0" presId="urn:microsoft.com/office/officeart/2008/layout/BendingPictureCaption"/>
    <dgm:cxn modelId="{943273E0-31CF-45FD-8FA8-9F380FEC60B5}" type="presParOf" srcId="{0D3D7592-E5EC-40C6-B969-1E8658C0736D}" destId="{7EE72B4D-F170-4C26-B0D1-E73561048756}" srcOrd="0" destOrd="0" presId="urn:microsoft.com/office/officeart/2008/layout/BendingPictureCaption"/>
    <dgm:cxn modelId="{AB437035-B7B4-4041-87BB-B4888E165678}" type="presParOf" srcId="{7EE72B4D-F170-4C26-B0D1-E73561048756}" destId="{88C33C23-1B70-41ED-A22E-45D0ECD07331}" srcOrd="0" destOrd="0" presId="urn:microsoft.com/office/officeart/2008/layout/BendingPictureCaption"/>
    <dgm:cxn modelId="{AD049331-3909-4249-BF4A-8CE394B25112}" type="presParOf" srcId="{7EE72B4D-F170-4C26-B0D1-E73561048756}" destId="{6275FCDE-7150-4BA0-9C73-24EFD35FF9D5}" srcOrd="1" destOrd="0" presId="urn:microsoft.com/office/officeart/2008/layout/BendingPictureCaption"/>
    <dgm:cxn modelId="{AE63BCF5-28A2-4877-B003-29C12007A373}" type="presParOf" srcId="{0D3D7592-E5EC-40C6-B969-1E8658C0736D}" destId="{AAADA01D-FC29-452D-B2BD-AC71B8BF0977}" srcOrd="1" destOrd="0" presId="urn:microsoft.com/office/officeart/2008/layout/BendingPictureCaption"/>
    <dgm:cxn modelId="{8B2A065B-52BD-4882-8FEE-5EC2D2960F61}" type="presParOf" srcId="{0D3D7592-E5EC-40C6-B969-1E8658C0736D}" destId="{D9650AC4-6E8E-48DE-ACEA-1BB50370C714}" srcOrd="2" destOrd="0" presId="urn:microsoft.com/office/officeart/2008/layout/BendingPictureCaption"/>
    <dgm:cxn modelId="{E0AE5764-BF77-430F-AFE9-1F41A5719616}" type="presParOf" srcId="{D9650AC4-6E8E-48DE-ACEA-1BB50370C714}" destId="{BBB279B0-F84E-4980-AB69-3901EFA28608}" srcOrd="0" destOrd="0" presId="urn:microsoft.com/office/officeart/2008/layout/BendingPictureCaption"/>
    <dgm:cxn modelId="{53BF0FDB-CCC5-48CD-B80C-180F86276537}" type="presParOf" srcId="{D9650AC4-6E8E-48DE-ACEA-1BB50370C714}" destId="{92965DC9-FEC0-4DC1-B7C5-47BFBDA6D97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557F1E-EE55-4620-8DEE-10679B8F3A2D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F422CE0-9BD1-4CD9-9BD9-3BA35695E644}">
      <dgm:prSet phldrT="[Text]" custT="1"/>
      <dgm:spPr/>
      <dgm:t>
        <a:bodyPr/>
        <a:lstStyle/>
        <a:p>
          <a:r>
            <a:rPr lang="en-US" sz="3900" kern="1200" dirty="0">
              <a:solidFill>
                <a:prstClr val="white"/>
              </a:solidFill>
              <a:latin typeface="Times New Roman" panose="02020603050405020304"/>
              <a:ea typeface="+mn-ea"/>
              <a:cs typeface="+mn-cs"/>
            </a:rPr>
            <a:t>Online</a:t>
          </a:r>
          <a:r>
            <a:rPr lang="en-US" sz="3700" kern="1200" dirty="0"/>
            <a:t> </a:t>
          </a:r>
          <a:r>
            <a:rPr lang="en-US" sz="3700" kern="1200" dirty="0">
              <a:latin typeface="+mj-lt"/>
            </a:rPr>
            <a:t>Store</a:t>
          </a:r>
          <a:endParaRPr lang="en-IN" sz="3700" kern="1200" dirty="0">
            <a:latin typeface="+mj-lt"/>
          </a:endParaRPr>
        </a:p>
      </dgm:t>
    </dgm:pt>
    <dgm:pt modelId="{B3A52AEC-8E74-4E55-9881-FED9CCBBD00B}" type="parTrans" cxnId="{F5F90FB0-005D-484E-9D0E-B5C562FA02AB}">
      <dgm:prSet/>
      <dgm:spPr/>
      <dgm:t>
        <a:bodyPr/>
        <a:lstStyle/>
        <a:p>
          <a:endParaRPr lang="en-IN"/>
        </a:p>
      </dgm:t>
    </dgm:pt>
    <dgm:pt modelId="{820A674E-2EC9-42F2-BF5D-FBDFAC052938}" type="sibTrans" cxnId="{F5F90FB0-005D-484E-9D0E-B5C562FA02AB}">
      <dgm:prSet/>
      <dgm:spPr/>
      <dgm:t>
        <a:bodyPr/>
        <a:lstStyle/>
        <a:p>
          <a:endParaRPr lang="en-IN"/>
        </a:p>
      </dgm:t>
    </dgm:pt>
    <dgm:pt modelId="{93ED1BC8-A290-433F-8065-4A92960BF149}">
      <dgm:prSet phldrT="[Text]" custT="1"/>
      <dgm:spPr/>
      <dgm:t>
        <a:bodyPr/>
        <a:lstStyle/>
        <a:p>
          <a:r>
            <a:rPr lang="en-US" sz="3900" kern="1200" dirty="0">
              <a:solidFill>
                <a:prstClr val="white"/>
              </a:solidFill>
              <a:latin typeface="+mj-lt"/>
              <a:ea typeface="+mn-ea"/>
              <a:cs typeface="+mn-cs"/>
            </a:rPr>
            <a:t>Tech</a:t>
          </a:r>
          <a:r>
            <a:rPr lang="en-US" sz="3900" kern="1200" dirty="0">
              <a:latin typeface="+mj-lt"/>
            </a:rPr>
            <a:t> Co.</a:t>
          </a:r>
          <a:endParaRPr lang="en-IN" sz="3900" kern="1200" dirty="0">
            <a:latin typeface="+mj-lt"/>
          </a:endParaRPr>
        </a:p>
      </dgm:t>
    </dgm:pt>
    <dgm:pt modelId="{86ACD494-2A3B-439C-8971-AAD6B0FA3A84}" type="parTrans" cxnId="{3FEC6309-C980-4569-9707-21A4A10E0AA2}">
      <dgm:prSet/>
      <dgm:spPr/>
      <dgm:t>
        <a:bodyPr/>
        <a:lstStyle/>
        <a:p>
          <a:endParaRPr lang="en-IN"/>
        </a:p>
      </dgm:t>
    </dgm:pt>
    <dgm:pt modelId="{C100479A-1E67-4B36-845E-0F562E99674F}" type="sibTrans" cxnId="{3FEC6309-C980-4569-9707-21A4A10E0AA2}">
      <dgm:prSet/>
      <dgm:spPr/>
      <dgm:t>
        <a:bodyPr/>
        <a:lstStyle/>
        <a:p>
          <a:endParaRPr lang="en-IN"/>
        </a:p>
      </dgm:t>
    </dgm:pt>
    <dgm:pt modelId="{74D0BCEA-630E-49F0-910A-DF0534017CBF}" type="pres">
      <dgm:prSet presAssocID="{38557F1E-EE55-4620-8DEE-10679B8F3A2D}" presName="diagram" presStyleCnt="0">
        <dgm:presLayoutVars>
          <dgm:dir/>
        </dgm:presLayoutVars>
      </dgm:prSet>
      <dgm:spPr/>
    </dgm:pt>
    <dgm:pt modelId="{4B4ABE01-8B2A-4FEF-B3D6-52F6946594D6}" type="pres">
      <dgm:prSet presAssocID="{0F422CE0-9BD1-4CD9-9BD9-3BA35695E644}" presName="composite" presStyleCnt="0"/>
      <dgm:spPr/>
    </dgm:pt>
    <dgm:pt modelId="{5C382D86-D3AD-425F-ABC3-B05389DEFF22}" type="pres">
      <dgm:prSet presAssocID="{0F422CE0-9BD1-4CD9-9BD9-3BA35695E644}" presName="Image" presStyleLbl="bgShp" presStyleIdx="0" presStyleCnt="2" custLinFactNeighborX="15013" custLinFactNeighborY="80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3B919D8B-E7CD-4449-BD62-C2A4A0A99EA7}" type="pres">
      <dgm:prSet presAssocID="{0F422CE0-9BD1-4CD9-9BD9-3BA35695E644}" presName="Parent" presStyleLbl="node0" presStyleIdx="0" presStyleCnt="2" custLinFactNeighborX="22861" custLinFactNeighborY="2252">
        <dgm:presLayoutVars>
          <dgm:bulletEnabled val="1"/>
        </dgm:presLayoutVars>
      </dgm:prSet>
      <dgm:spPr/>
    </dgm:pt>
    <dgm:pt modelId="{F859DDF6-9B3B-4659-839B-11AFF6B88783}" type="pres">
      <dgm:prSet presAssocID="{820A674E-2EC9-42F2-BF5D-FBDFAC052938}" presName="sibTrans" presStyleCnt="0"/>
      <dgm:spPr/>
    </dgm:pt>
    <dgm:pt modelId="{86723802-48ED-4156-8C45-3CF7838566D4}" type="pres">
      <dgm:prSet presAssocID="{93ED1BC8-A290-433F-8065-4A92960BF149}" presName="composite" presStyleCnt="0"/>
      <dgm:spPr/>
    </dgm:pt>
    <dgm:pt modelId="{BF41DDD5-7863-4736-83A5-2C720ED2B4C5}" type="pres">
      <dgm:prSet presAssocID="{93ED1BC8-A290-433F-8065-4A92960BF149}" presName="Image" presStyleLbl="bgShp" presStyleIdx="1" presStyleCnt="2" custLinFactNeighborX="13685" custLinFactNeighborY="2042"/>
      <dgm:spPr>
        <a:blipFill rotWithShape="1">
          <a:blip xmlns:r="http://schemas.openxmlformats.org/officeDocument/2006/relationships" r:embed="rId2"/>
          <a:srcRect/>
          <a:stretch>
            <a:fillRect t="-51000" b="-51000"/>
          </a:stretch>
        </a:blipFill>
      </dgm:spPr>
    </dgm:pt>
    <dgm:pt modelId="{F0171258-6A00-4E15-BE67-8E33E15F4675}" type="pres">
      <dgm:prSet presAssocID="{93ED1BC8-A290-433F-8065-4A92960BF149}" presName="Parent" presStyleLbl="node0" presStyleIdx="1" presStyleCnt="2" custLinFactNeighborX="18082" custLinFactNeighborY="-1342">
        <dgm:presLayoutVars>
          <dgm:bulletEnabled val="1"/>
        </dgm:presLayoutVars>
      </dgm:prSet>
      <dgm:spPr/>
    </dgm:pt>
  </dgm:ptLst>
  <dgm:cxnLst>
    <dgm:cxn modelId="{3FEC6309-C980-4569-9707-21A4A10E0AA2}" srcId="{38557F1E-EE55-4620-8DEE-10679B8F3A2D}" destId="{93ED1BC8-A290-433F-8065-4A92960BF149}" srcOrd="1" destOrd="0" parTransId="{86ACD494-2A3B-439C-8971-AAD6B0FA3A84}" sibTransId="{C100479A-1E67-4B36-845E-0F562E99674F}"/>
    <dgm:cxn modelId="{6794505B-A74F-4E75-B3D5-515DDA93F68C}" type="presOf" srcId="{0F422CE0-9BD1-4CD9-9BD9-3BA35695E644}" destId="{3B919D8B-E7CD-4449-BD62-C2A4A0A99EA7}" srcOrd="0" destOrd="0" presId="urn:microsoft.com/office/officeart/2008/layout/BendingPictureCaption"/>
    <dgm:cxn modelId="{27F76991-362B-4F91-9D51-7FFD9FC6F070}" type="presOf" srcId="{38557F1E-EE55-4620-8DEE-10679B8F3A2D}" destId="{74D0BCEA-630E-49F0-910A-DF0534017CBF}" srcOrd="0" destOrd="0" presId="urn:microsoft.com/office/officeart/2008/layout/BendingPictureCaption"/>
    <dgm:cxn modelId="{F5F90FB0-005D-484E-9D0E-B5C562FA02AB}" srcId="{38557F1E-EE55-4620-8DEE-10679B8F3A2D}" destId="{0F422CE0-9BD1-4CD9-9BD9-3BA35695E644}" srcOrd="0" destOrd="0" parTransId="{B3A52AEC-8E74-4E55-9881-FED9CCBBD00B}" sibTransId="{820A674E-2EC9-42F2-BF5D-FBDFAC052938}"/>
    <dgm:cxn modelId="{1DFF7AC5-9189-41AE-AC99-6DE3FAFBC8FE}" type="presOf" srcId="{93ED1BC8-A290-433F-8065-4A92960BF149}" destId="{F0171258-6A00-4E15-BE67-8E33E15F4675}" srcOrd="0" destOrd="0" presId="urn:microsoft.com/office/officeart/2008/layout/BendingPictureCaption"/>
    <dgm:cxn modelId="{A98A7D28-0F2F-4441-AEB1-B58746521228}" type="presParOf" srcId="{74D0BCEA-630E-49F0-910A-DF0534017CBF}" destId="{4B4ABE01-8B2A-4FEF-B3D6-52F6946594D6}" srcOrd="0" destOrd="0" presId="urn:microsoft.com/office/officeart/2008/layout/BendingPictureCaption"/>
    <dgm:cxn modelId="{9D50325C-0E84-4749-A3EB-289F7F586EF8}" type="presParOf" srcId="{4B4ABE01-8B2A-4FEF-B3D6-52F6946594D6}" destId="{5C382D86-D3AD-425F-ABC3-B05389DEFF22}" srcOrd="0" destOrd="0" presId="urn:microsoft.com/office/officeart/2008/layout/BendingPictureCaption"/>
    <dgm:cxn modelId="{AA86AB7E-2636-4B0E-BC4E-54B4B15850E8}" type="presParOf" srcId="{4B4ABE01-8B2A-4FEF-B3D6-52F6946594D6}" destId="{3B919D8B-E7CD-4449-BD62-C2A4A0A99EA7}" srcOrd="1" destOrd="0" presId="urn:microsoft.com/office/officeart/2008/layout/BendingPictureCaption"/>
    <dgm:cxn modelId="{0359C6A2-1A1C-4494-ACCA-4C39D9123092}" type="presParOf" srcId="{74D0BCEA-630E-49F0-910A-DF0534017CBF}" destId="{F859DDF6-9B3B-4659-839B-11AFF6B88783}" srcOrd="1" destOrd="0" presId="urn:microsoft.com/office/officeart/2008/layout/BendingPictureCaption"/>
    <dgm:cxn modelId="{CCE8F256-9014-49CE-8FAF-F23448A94773}" type="presParOf" srcId="{74D0BCEA-630E-49F0-910A-DF0534017CBF}" destId="{86723802-48ED-4156-8C45-3CF7838566D4}" srcOrd="2" destOrd="0" presId="urn:microsoft.com/office/officeart/2008/layout/BendingPictureCaption"/>
    <dgm:cxn modelId="{7272A54D-A5BF-41B0-BF77-E41F136DF42A}" type="presParOf" srcId="{86723802-48ED-4156-8C45-3CF7838566D4}" destId="{BF41DDD5-7863-4736-83A5-2C720ED2B4C5}" srcOrd="0" destOrd="0" presId="urn:microsoft.com/office/officeart/2008/layout/BendingPictureCaption"/>
    <dgm:cxn modelId="{834FBBF8-4534-4787-86CE-48E0579B8C60}" type="presParOf" srcId="{86723802-48ED-4156-8C45-3CF7838566D4}" destId="{F0171258-6A00-4E15-BE67-8E33E15F4675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57FF18-C51E-432D-9A17-CBBDA099F7A1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A0E1045-10FF-4A03-9D18-1BF483088EB4}">
      <dgm:prSet phldrT="[Text]" custT="1"/>
      <dgm:spPr/>
      <dgm:t>
        <a:bodyPr/>
        <a:lstStyle/>
        <a:p>
          <a:r>
            <a:rPr lang="en-US" sz="3900" kern="1200" dirty="0">
              <a:solidFill>
                <a:prstClr val="white"/>
              </a:solidFill>
              <a:latin typeface="Times New Roman" panose="02020603050405020304"/>
              <a:ea typeface="+mn-ea"/>
              <a:cs typeface="+mn-cs"/>
            </a:rPr>
            <a:t>Drinks Co.</a:t>
          </a:r>
          <a:endParaRPr lang="en-IN" sz="3900" kern="1200" dirty="0">
            <a:solidFill>
              <a:prstClr val="white"/>
            </a:solidFill>
            <a:latin typeface="Times New Roman" panose="02020603050405020304"/>
            <a:ea typeface="+mn-ea"/>
            <a:cs typeface="+mn-cs"/>
          </a:endParaRPr>
        </a:p>
      </dgm:t>
    </dgm:pt>
    <dgm:pt modelId="{59D9C18F-01E8-403B-B16B-84A2A5D71D35}" type="parTrans" cxnId="{3814348C-A781-4240-B5F4-447E3B60F722}">
      <dgm:prSet/>
      <dgm:spPr/>
      <dgm:t>
        <a:bodyPr/>
        <a:lstStyle/>
        <a:p>
          <a:endParaRPr lang="en-IN"/>
        </a:p>
      </dgm:t>
    </dgm:pt>
    <dgm:pt modelId="{F1D7C995-A930-4959-9E6C-CA8E0C30C853}" type="sibTrans" cxnId="{3814348C-A781-4240-B5F4-447E3B60F722}">
      <dgm:prSet/>
      <dgm:spPr/>
      <dgm:t>
        <a:bodyPr/>
        <a:lstStyle/>
        <a:p>
          <a:endParaRPr lang="en-IN"/>
        </a:p>
      </dgm:t>
    </dgm:pt>
    <dgm:pt modelId="{2ADC394C-7013-4D27-A2D8-EA4C8F4128B1}">
      <dgm:prSet phldrT="[Text]" custT="1"/>
      <dgm:spPr/>
      <dgm:t>
        <a:bodyPr/>
        <a:lstStyle/>
        <a:p>
          <a:r>
            <a:rPr lang="en-US" sz="3900" kern="1200" dirty="0">
              <a:solidFill>
                <a:prstClr val="white"/>
              </a:solidFill>
              <a:latin typeface="+mj-lt"/>
              <a:ea typeface="+mn-ea"/>
              <a:cs typeface="+mn-cs"/>
            </a:rPr>
            <a:t>Gift</a:t>
          </a:r>
          <a:r>
            <a:rPr lang="en-US" sz="3900" kern="1200" dirty="0">
              <a:latin typeface="+mj-lt"/>
            </a:rPr>
            <a:t> </a:t>
          </a:r>
          <a:r>
            <a:rPr lang="en-US" sz="3900" kern="1200" dirty="0">
              <a:solidFill>
                <a:prstClr val="white"/>
              </a:solidFill>
              <a:latin typeface="+mj-lt"/>
              <a:ea typeface="+mn-ea"/>
              <a:cs typeface="+mn-cs"/>
            </a:rPr>
            <a:t>Shop</a:t>
          </a:r>
          <a:endParaRPr lang="en-IN" sz="3900" kern="1200" dirty="0">
            <a:solidFill>
              <a:prstClr val="white"/>
            </a:solidFill>
            <a:latin typeface="+mj-lt"/>
            <a:ea typeface="+mn-ea"/>
            <a:cs typeface="+mn-cs"/>
          </a:endParaRPr>
        </a:p>
      </dgm:t>
    </dgm:pt>
    <dgm:pt modelId="{712210CD-F503-4446-9A6C-FBC98690353F}" type="parTrans" cxnId="{514294AE-A1B4-4C53-B7B1-08CCE90EAF02}">
      <dgm:prSet/>
      <dgm:spPr/>
      <dgm:t>
        <a:bodyPr/>
        <a:lstStyle/>
        <a:p>
          <a:endParaRPr lang="en-IN"/>
        </a:p>
      </dgm:t>
    </dgm:pt>
    <dgm:pt modelId="{53B953B4-DC8C-4E46-97C4-893B6D5FEB56}" type="sibTrans" cxnId="{514294AE-A1B4-4C53-B7B1-08CCE90EAF02}">
      <dgm:prSet/>
      <dgm:spPr/>
      <dgm:t>
        <a:bodyPr/>
        <a:lstStyle/>
        <a:p>
          <a:endParaRPr lang="en-IN"/>
        </a:p>
      </dgm:t>
    </dgm:pt>
    <dgm:pt modelId="{7AE1E400-746E-409D-A144-FF97F32DFF19}" type="pres">
      <dgm:prSet presAssocID="{A357FF18-C51E-432D-9A17-CBBDA099F7A1}" presName="diagram" presStyleCnt="0">
        <dgm:presLayoutVars>
          <dgm:dir/>
        </dgm:presLayoutVars>
      </dgm:prSet>
      <dgm:spPr/>
    </dgm:pt>
    <dgm:pt modelId="{06D74CB5-B36F-4177-9C3A-E798989449AE}" type="pres">
      <dgm:prSet presAssocID="{CA0E1045-10FF-4A03-9D18-1BF483088EB4}" presName="composite" presStyleCnt="0"/>
      <dgm:spPr/>
    </dgm:pt>
    <dgm:pt modelId="{392808E8-CD98-4C55-9399-0B94B714C37F}" type="pres">
      <dgm:prSet presAssocID="{CA0E1045-10FF-4A03-9D18-1BF483088EB4}" presName="Image" presStyleLbl="bgShp" presStyleIdx="0" presStyleCnt="2" custScaleY="101409" custLinFactNeighborX="9449" custLinFactNeighborY="44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98BCF47B-86E9-4CCA-94B1-CA3E6DD73252}" type="pres">
      <dgm:prSet presAssocID="{CA0E1045-10FF-4A03-9D18-1BF483088EB4}" presName="Parent" presStyleLbl="node0" presStyleIdx="0" presStyleCnt="2" custLinFactNeighborX="7974" custLinFactNeighborY="1170">
        <dgm:presLayoutVars>
          <dgm:bulletEnabled val="1"/>
        </dgm:presLayoutVars>
      </dgm:prSet>
      <dgm:spPr/>
    </dgm:pt>
    <dgm:pt modelId="{A436259D-F210-4366-8E88-9D73FDB623D7}" type="pres">
      <dgm:prSet presAssocID="{F1D7C995-A930-4959-9E6C-CA8E0C30C853}" presName="sibTrans" presStyleCnt="0"/>
      <dgm:spPr/>
    </dgm:pt>
    <dgm:pt modelId="{2BF09718-A66E-483C-8C4D-BD61618A5362}" type="pres">
      <dgm:prSet presAssocID="{2ADC394C-7013-4D27-A2D8-EA4C8F4128B1}" presName="composite" presStyleCnt="0"/>
      <dgm:spPr/>
    </dgm:pt>
    <dgm:pt modelId="{C513ADD7-65F9-4C7F-AFBD-30EB708F1930}" type="pres">
      <dgm:prSet presAssocID="{2ADC394C-7013-4D27-A2D8-EA4C8F4128B1}" presName="Image" presStyleLbl="bgShp" presStyleIdx="1" presStyleCnt="2" custLinFactNeighborX="10318" custLinFactNeighborY="2071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BDD701DC-D151-4F1F-9BBF-87C6B08C2249}" type="pres">
      <dgm:prSet presAssocID="{2ADC394C-7013-4D27-A2D8-EA4C8F4128B1}" presName="Parent" presStyleLbl="node0" presStyleIdx="1" presStyleCnt="2" custLinFactNeighborX="9007" custLinFactNeighborY="269">
        <dgm:presLayoutVars>
          <dgm:bulletEnabled val="1"/>
        </dgm:presLayoutVars>
      </dgm:prSet>
      <dgm:spPr/>
    </dgm:pt>
  </dgm:ptLst>
  <dgm:cxnLst>
    <dgm:cxn modelId="{6E55444A-A9A5-4D6C-815D-E7B9374C3839}" type="presOf" srcId="{A357FF18-C51E-432D-9A17-CBBDA099F7A1}" destId="{7AE1E400-746E-409D-A144-FF97F32DFF19}" srcOrd="0" destOrd="0" presId="urn:microsoft.com/office/officeart/2008/layout/BendingPictureCaption"/>
    <dgm:cxn modelId="{1E03D077-08A8-490C-B8C0-07CA2531FDA7}" type="presOf" srcId="{2ADC394C-7013-4D27-A2D8-EA4C8F4128B1}" destId="{BDD701DC-D151-4F1F-9BBF-87C6B08C2249}" srcOrd="0" destOrd="0" presId="urn:microsoft.com/office/officeart/2008/layout/BendingPictureCaption"/>
    <dgm:cxn modelId="{3814348C-A781-4240-B5F4-447E3B60F722}" srcId="{A357FF18-C51E-432D-9A17-CBBDA099F7A1}" destId="{CA0E1045-10FF-4A03-9D18-1BF483088EB4}" srcOrd="0" destOrd="0" parTransId="{59D9C18F-01E8-403B-B16B-84A2A5D71D35}" sibTransId="{F1D7C995-A930-4959-9E6C-CA8E0C30C853}"/>
    <dgm:cxn modelId="{514294AE-A1B4-4C53-B7B1-08CCE90EAF02}" srcId="{A357FF18-C51E-432D-9A17-CBBDA099F7A1}" destId="{2ADC394C-7013-4D27-A2D8-EA4C8F4128B1}" srcOrd="1" destOrd="0" parTransId="{712210CD-F503-4446-9A6C-FBC98690353F}" sibTransId="{53B953B4-DC8C-4E46-97C4-893B6D5FEB56}"/>
    <dgm:cxn modelId="{7AC3CBFC-F336-4A74-8377-D03DCF27117D}" type="presOf" srcId="{CA0E1045-10FF-4A03-9D18-1BF483088EB4}" destId="{98BCF47B-86E9-4CCA-94B1-CA3E6DD73252}" srcOrd="0" destOrd="0" presId="urn:microsoft.com/office/officeart/2008/layout/BendingPictureCaption"/>
    <dgm:cxn modelId="{DA55E1D9-1B18-446D-B3A3-CEEB077F7C73}" type="presParOf" srcId="{7AE1E400-746E-409D-A144-FF97F32DFF19}" destId="{06D74CB5-B36F-4177-9C3A-E798989449AE}" srcOrd="0" destOrd="0" presId="urn:microsoft.com/office/officeart/2008/layout/BendingPictureCaption"/>
    <dgm:cxn modelId="{D251E493-3CA0-4E9D-B8D1-E4A92CEF2962}" type="presParOf" srcId="{06D74CB5-B36F-4177-9C3A-E798989449AE}" destId="{392808E8-CD98-4C55-9399-0B94B714C37F}" srcOrd="0" destOrd="0" presId="urn:microsoft.com/office/officeart/2008/layout/BendingPictureCaption"/>
    <dgm:cxn modelId="{200300C8-8C8E-47BF-8635-4676A0D89241}" type="presParOf" srcId="{06D74CB5-B36F-4177-9C3A-E798989449AE}" destId="{98BCF47B-86E9-4CCA-94B1-CA3E6DD73252}" srcOrd="1" destOrd="0" presId="urn:microsoft.com/office/officeart/2008/layout/BendingPictureCaption"/>
    <dgm:cxn modelId="{82373540-2F92-4F98-9297-D8DBE5E51FCF}" type="presParOf" srcId="{7AE1E400-746E-409D-A144-FF97F32DFF19}" destId="{A436259D-F210-4366-8E88-9D73FDB623D7}" srcOrd="1" destOrd="0" presId="urn:microsoft.com/office/officeart/2008/layout/BendingPictureCaption"/>
    <dgm:cxn modelId="{334118DD-8408-43B8-B8DA-680DD7B1FA9F}" type="presParOf" srcId="{7AE1E400-746E-409D-A144-FF97F32DFF19}" destId="{2BF09718-A66E-483C-8C4D-BD61618A5362}" srcOrd="2" destOrd="0" presId="urn:microsoft.com/office/officeart/2008/layout/BendingPictureCaption"/>
    <dgm:cxn modelId="{5CE5C1C0-9214-43D9-BD01-CD9D0084FA86}" type="presParOf" srcId="{2BF09718-A66E-483C-8C4D-BD61618A5362}" destId="{C513ADD7-65F9-4C7F-AFBD-30EB708F1930}" srcOrd="0" destOrd="0" presId="urn:microsoft.com/office/officeart/2008/layout/BendingPictureCaption"/>
    <dgm:cxn modelId="{8A6E31D6-713A-44B1-8EF7-C85E75DAC327}" type="presParOf" srcId="{2BF09718-A66E-483C-8C4D-BD61618A5362}" destId="{BDD701DC-D151-4F1F-9BBF-87C6B08C2249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3C23-1B70-41ED-A22E-45D0ECD07331}">
      <dsp:nvSpPr>
        <dsp:cNvPr id="0" name=""/>
        <dsp:cNvSpPr/>
      </dsp:nvSpPr>
      <dsp:spPr>
        <a:xfrm>
          <a:off x="0" y="0"/>
          <a:ext cx="3234952" cy="239061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5FCDE-7150-4BA0-9C73-24EFD35FF9D5}">
      <dsp:nvSpPr>
        <dsp:cNvPr id="0" name=""/>
        <dsp:cNvSpPr/>
      </dsp:nvSpPr>
      <dsp:spPr>
        <a:xfrm>
          <a:off x="833535" y="1973804"/>
          <a:ext cx="2787565" cy="669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3900" kern="1200" dirty="0">
              <a:latin typeface="+mj-lt"/>
            </a:rPr>
            <a:t>Sport Co.</a:t>
          </a:r>
          <a:endParaRPr lang="en-IN" sz="3900" kern="1200" dirty="0">
            <a:latin typeface="+mj-lt"/>
          </a:endParaRPr>
        </a:p>
      </dsp:txBody>
      <dsp:txXfrm>
        <a:off x="833535" y="1973804"/>
        <a:ext cx="2787565" cy="669898"/>
      </dsp:txXfrm>
    </dsp:sp>
    <dsp:sp modelId="{BBB279B0-F84E-4980-AB69-3901EFA28608}">
      <dsp:nvSpPr>
        <dsp:cNvPr id="0" name=""/>
        <dsp:cNvSpPr/>
      </dsp:nvSpPr>
      <dsp:spPr>
        <a:xfrm>
          <a:off x="0" y="3028053"/>
          <a:ext cx="3234952" cy="239061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65DC9-FEC0-4DC1-B7C5-47BFBDA6D97B}">
      <dsp:nvSpPr>
        <dsp:cNvPr id="0" name=""/>
        <dsp:cNvSpPr/>
      </dsp:nvSpPr>
      <dsp:spPr>
        <a:xfrm>
          <a:off x="819681" y="4931331"/>
          <a:ext cx="2787565" cy="669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3900" kern="1200" dirty="0">
              <a:solidFill>
                <a:prstClr val="white"/>
              </a:solidFill>
              <a:latin typeface="Times New Roman" panose="02020603050405020304"/>
              <a:ea typeface="+mn-ea"/>
              <a:cs typeface="+mn-cs"/>
            </a:rPr>
            <a:t>Restaurant</a:t>
          </a:r>
          <a:endParaRPr lang="en-IN" sz="3900" kern="1200" dirty="0">
            <a:solidFill>
              <a:prstClr val="white"/>
            </a:solidFill>
            <a:latin typeface="Times New Roman" panose="02020603050405020304"/>
            <a:ea typeface="+mn-ea"/>
            <a:cs typeface="+mn-cs"/>
          </a:endParaRPr>
        </a:p>
      </dsp:txBody>
      <dsp:txXfrm>
        <a:off x="819681" y="4931331"/>
        <a:ext cx="2787565" cy="669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82D86-D3AD-425F-ABC3-B05389DEFF22}">
      <dsp:nvSpPr>
        <dsp:cNvPr id="0" name=""/>
        <dsp:cNvSpPr/>
      </dsp:nvSpPr>
      <dsp:spPr>
        <a:xfrm>
          <a:off x="989217" y="22006"/>
          <a:ext cx="3233333" cy="238942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19D8B-E7CD-4449-BD62-C2A4A0A99EA7}">
      <dsp:nvSpPr>
        <dsp:cNvPr id="0" name=""/>
        <dsp:cNvSpPr/>
      </dsp:nvSpPr>
      <dsp:spPr>
        <a:xfrm>
          <a:off x="1661139" y="1974144"/>
          <a:ext cx="2786170" cy="669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3900" kern="1200" dirty="0">
              <a:solidFill>
                <a:prstClr val="white"/>
              </a:solidFill>
              <a:latin typeface="Times New Roman" panose="02020603050405020304"/>
              <a:ea typeface="+mn-ea"/>
              <a:cs typeface="+mn-cs"/>
            </a:rPr>
            <a:t>Online</a:t>
          </a:r>
          <a:r>
            <a:rPr lang="en-US" sz="3700" kern="1200" dirty="0"/>
            <a:t> </a:t>
          </a:r>
          <a:r>
            <a:rPr lang="en-US" sz="3700" kern="1200" dirty="0">
              <a:latin typeface="+mj-lt"/>
            </a:rPr>
            <a:t>Store</a:t>
          </a:r>
          <a:endParaRPr lang="en-IN" sz="3700" kern="1200" dirty="0">
            <a:latin typeface="+mj-lt"/>
          </a:endParaRPr>
        </a:p>
      </dsp:txBody>
      <dsp:txXfrm>
        <a:off x="1661139" y="1974144"/>
        <a:ext cx="2786170" cy="669563"/>
      </dsp:txXfrm>
    </dsp:sp>
    <dsp:sp modelId="{BF41DDD5-7863-4736-83A5-2C720ED2B4C5}">
      <dsp:nvSpPr>
        <dsp:cNvPr id="0" name=""/>
        <dsp:cNvSpPr/>
      </dsp:nvSpPr>
      <dsp:spPr>
        <a:xfrm>
          <a:off x="946278" y="3021392"/>
          <a:ext cx="3233333" cy="238942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51000" b="-5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71258-6A00-4E15-BE67-8E33E15F4675}">
      <dsp:nvSpPr>
        <dsp:cNvPr id="0" name=""/>
        <dsp:cNvSpPr/>
      </dsp:nvSpPr>
      <dsp:spPr>
        <a:xfrm>
          <a:off x="1661138" y="4919789"/>
          <a:ext cx="2786170" cy="669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3900" kern="1200" dirty="0">
              <a:solidFill>
                <a:prstClr val="white"/>
              </a:solidFill>
              <a:latin typeface="+mj-lt"/>
              <a:ea typeface="+mn-ea"/>
              <a:cs typeface="+mn-cs"/>
            </a:rPr>
            <a:t>Tech</a:t>
          </a:r>
          <a:r>
            <a:rPr lang="en-US" sz="3900" kern="1200" dirty="0">
              <a:latin typeface="+mj-lt"/>
            </a:rPr>
            <a:t> Co.</a:t>
          </a:r>
          <a:endParaRPr lang="en-IN" sz="3900" kern="1200" dirty="0">
            <a:latin typeface="+mj-lt"/>
          </a:endParaRPr>
        </a:p>
      </dsp:txBody>
      <dsp:txXfrm>
        <a:off x="1661138" y="4919789"/>
        <a:ext cx="2786170" cy="6695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808E8-CD98-4C55-9399-0B94B714C37F}">
      <dsp:nvSpPr>
        <dsp:cNvPr id="0" name=""/>
        <dsp:cNvSpPr/>
      </dsp:nvSpPr>
      <dsp:spPr>
        <a:xfrm>
          <a:off x="735157" y="12263"/>
          <a:ext cx="3218105" cy="241167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CF47B-86E9-4CCA-94B1-CA3E6DD73252}">
      <dsp:nvSpPr>
        <dsp:cNvPr id="0" name=""/>
        <dsp:cNvSpPr/>
      </dsp:nvSpPr>
      <dsp:spPr>
        <a:xfrm>
          <a:off x="1302669" y="1973264"/>
          <a:ext cx="2773048" cy="666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3900" kern="1200" dirty="0">
              <a:solidFill>
                <a:prstClr val="white"/>
              </a:solidFill>
              <a:latin typeface="Times New Roman" panose="02020603050405020304"/>
              <a:ea typeface="+mn-ea"/>
              <a:cs typeface="+mn-cs"/>
            </a:rPr>
            <a:t>Drinks Co.</a:t>
          </a:r>
          <a:endParaRPr lang="en-IN" sz="3900" kern="1200" dirty="0">
            <a:solidFill>
              <a:prstClr val="white"/>
            </a:solidFill>
            <a:latin typeface="Times New Roman" panose="02020603050405020304"/>
            <a:ea typeface="+mn-ea"/>
            <a:cs typeface="+mn-cs"/>
          </a:endParaRPr>
        </a:p>
      </dsp:txBody>
      <dsp:txXfrm>
        <a:off x="1302669" y="1973264"/>
        <a:ext cx="2773048" cy="666409"/>
      </dsp:txXfrm>
    </dsp:sp>
    <dsp:sp modelId="{C513ADD7-65F9-4C7F-AFBD-30EB708F1930}">
      <dsp:nvSpPr>
        <dsp:cNvPr id="0" name=""/>
        <dsp:cNvSpPr/>
      </dsp:nvSpPr>
      <dsp:spPr>
        <a:xfrm>
          <a:off x="763122" y="3023480"/>
          <a:ext cx="3218105" cy="2378167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701DC-D151-4F1F-9BBF-87C6B08C2249}">
      <dsp:nvSpPr>
        <dsp:cNvPr id="0" name=""/>
        <dsp:cNvSpPr/>
      </dsp:nvSpPr>
      <dsp:spPr>
        <a:xfrm>
          <a:off x="1331314" y="4922941"/>
          <a:ext cx="2773048" cy="666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3900" kern="1200" dirty="0">
              <a:solidFill>
                <a:prstClr val="white"/>
              </a:solidFill>
              <a:latin typeface="+mj-lt"/>
              <a:ea typeface="+mn-ea"/>
              <a:cs typeface="+mn-cs"/>
            </a:rPr>
            <a:t>Gift</a:t>
          </a:r>
          <a:r>
            <a:rPr lang="en-US" sz="3900" kern="1200" dirty="0">
              <a:latin typeface="+mj-lt"/>
            </a:rPr>
            <a:t> </a:t>
          </a:r>
          <a:r>
            <a:rPr lang="en-US" sz="3900" kern="1200" dirty="0">
              <a:solidFill>
                <a:prstClr val="white"/>
              </a:solidFill>
              <a:latin typeface="+mj-lt"/>
              <a:ea typeface="+mn-ea"/>
              <a:cs typeface="+mn-cs"/>
            </a:rPr>
            <a:t>Shop</a:t>
          </a:r>
          <a:endParaRPr lang="en-IN" sz="3900" kern="1200" dirty="0">
            <a:solidFill>
              <a:prstClr val="white"/>
            </a:solidFill>
            <a:latin typeface="+mj-lt"/>
            <a:ea typeface="+mn-ea"/>
            <a:cs typeface="+mn-cs"/>
          </a:endParaRPr>
        </a:p>
      </dsp:txBody>
      <dsp:txXfrm>
        <a:off x="1331314" y="4922941"/>
        <a:ext cx="2773048" cy="666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SLIDES_API1953767026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SLIDES_API1953767026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SLIDES_API195376702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SLIDES_API195376702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33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  <p:sldLayoutId id="214748368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fif"/><Relationship Id="rId2" Type="http://schemas.openxmlformats.org/officeDocument/2006/relationships/image" Target="../media/image38.jf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4327" y="5187328"/>
            <a:ext cx="5624945" cy="132343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“If you make a sale, you can make a living. If you make an investment of time and good services, you can make a fortune.”</a:t>
            </a: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AC7D2-28EC-B05B-E68C-01B3CEE65DEC}"/>
              </a:ext>
            </a:extLst>
          </p:cNvPr>
          <p:cNvSpPr txBox="1"/>
          <p:nvPr/>
        </p:nvSpPr>
        <p:spPr>
          <a:xfrm>
            <a:off x="5791200" y="375134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8000" b="1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+mj-lt"/>
              </a:rPr>
              <a:t>TEAM RM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DE9248-91D2-C082-6D05-9693E38071DB}"/>
              </a:ext>
            </a:extLst>
          </p:cNvPr>
          <p:cNvCxnSpPr>
            <a:cxnSpLocks/>
          </p:cNvCxnSpPr>
          <p:nvPr/>
        </p:nvCxnSpPr>
        <p:spPr>
          <a:xfrm>
            <a:off x="5791200" y="5071137"/>
            <a:ext cx="5791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DBB0E7-70AC-DABC-5448-B3E7715F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114" y="528343"/>
            <a:ext cx="9346479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Relationship MARKETING vs    traditional marketing</a:t>
            </a:r>
            <a:endParaRPr lang="en-IN" sz="4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9BF371-BF48-9633-D162-00292ED08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2466110"/>
            <a:ext cx="3924300" cy="609599"/>
          </a:xfrm>
        </p:spPr>
        <p:txBody>
          <a:bodyPr>
            <a:noAutofit/>
          </a:bodyPr>
          <a:lstStyle/>
          <a:p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D40A-5CE5-3C40-2D2C-AD4F4174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5FAB38FE-1B80-8BA6-F698-A170E8E95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5792"/>
              </p:ext>
            </p:extLst>
          </p:nvPr>
        </p:nvGraphicFramePr>
        <p:xfrm>
          <a:off x="838200" y="1994285"/>
          <a:ext cx="10924309" cy="4702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5597">
                  <a:extLst>
                    <a:ext uri="{9D8B030D-6E8A-4147-A177-3AD203B41FA5}">
                      <a16:colId xmlns:a16="http://schemas.microsoft.com/office/drawing/2014/main" val="4015210576"/>
                    </a:ext>
                  </a:extLst>
                </a:gridCol>
                <a:gridCol w="5438712">
                  <a:extLst>
                    <a:ext uri="{9D8B030D-6E8A-4147-A177-3AD203B41FA5}">
                      <a16:colId xmlns:a16="http://schemas.microsoft.com/office/drawing/2014/main" val="3450846384"/>
                    </a:ext>
                  </a:extLst>
                </a:gridCol>
              </a:tblGrid>
              <a:tr h="915561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+mj-lt"/>
                        </a:rPr>
                        <a:t>Traditional Marketing</a:t>
                      </a:r>
                      <a:endParaRPr lang="en-IN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+mj-lt"/>
                        </a:rPr>
                        <a:t>Relationship Marketing</a:t>
                      </a:r>
                      <a:endParaRPr lang="en-IN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14203"/>
                  </a:ext>
                </a:extLst>
              </a:tr>
              <a:tr h="846002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 Acquisition of new customers.</a:t>
                      </a:r>
                      <a:endParaRPr lang="en-IN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Retention of existing customers.</a:t>
                      </a:r>
                      <a:endParaRPr lang="en-IN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14961"/>
                  </a:ext>
                </a:extLst>
              </a:tr>
              <a:tr h="1047402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Little emphasis on customer services.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High customer service emphasis.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92014"/>
                  </a:ext>
                </a:extLst>
              </a:tr>
              <a:tr h="1047402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Low brand loyal customer.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More brand loyal customer.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2969"/>
                  </a:ext>
                </a:extLst>
              </a:tr>
              <a:tr h="846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A quick one time gain.</a:t>
                      </a:r>
                      <a:endParaRPr lang="en-IN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Long term business results.</a:t>
                      </a:r>
                      <a:endParaRPr lang="en-IN" sz="2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601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2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541464" y="630327"/>
            <a:ext cx="5926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ea typeface="League Spartan"/>
                <a:cs typeface="Sitka Heading" charset="0"/>
                <a:sym typeface="League Spartan"/>
              </a:rPr>
              <a:t>Practices:</a:t>
            </a:r>
          </a:p>
        </p:txBody>
      </p:sp>
      <p:sp>
        <p:nvSpPr>
          <p:cNvPr id="108" name="Google Shape;108;p19"/>
          <p:cNvSpPr txBox="1"/>
          <p:nvPr/>
        </p:nvSpPr>
        <p:spPr>
          <a:xfrm>
            <a:off x="417177" y="5081353"/>
            <a:ext cx="3794606" cy="666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>
              <a:lnSpc>
                <a:spcPct val="130000"/>
              </a:lnSpc>
              <a:buSzPts val="1400"/>
            </a:pPr>
            <a:r>
              <a:rPr lang="en-US" sz="2400" dirty="0">
                <a:latin typeface="+mj-lt"/>
                <a:cs typeface="Inter" panose="02000503000000020004" charset="0"/>
                <a:sym typeface="+mn-ea"/>
              </a:rPr>
              <a:t>Loyalty programs </a:t>
            </a:r>
          </a:p>
        </p:txBody>
      </p:sp>
      <p:sp>
        <p:nvSpPr>
          <p:cNvPr id="110" name="Google Shape;110;p19"/>
          <p:cNvSpPr txBox="1"/>
          <p:nvPr/>
        </p:nvSpPr>
        <p:spPr>
          <a:xfrm>
            <a:off x="10752667" y="6434667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en-GB" sz="933">
                <a:solidFill>
                  <a:srgbClr val="FFFFFF"/>
                </a:solidFill>
              </a:rPr>
              <a:t>            </a:t>
            </a:r>
            <a:r>
              <a:rPr lang="en-GB" sz="933">
                <a:solidFill>
                  <a:srgbClr val="FFFFFF"/>
                </a:solidFill>
              </a:rPr>
              <a:t>Photo by </a:t>
            </a:r>
            <a:r>
              <a:rPr lang="en-US" altLang="en-GB" sz="933">
                <a:solidFill>
                  <a:srgbClr val="FFFFFF"/>
                </a:solidFill>
              </a:rPr>
              <a:t>Pexels</a:t>
            </a:r>
            <a:endParaRPr lang="en-US" altLang="en-GB" sz="933" u="sng">
              <a:solidFill>
                <a:srgbClr val="FFFFFF"/>
              </a:solidFill>
            </a:endParaRPr>
          </a:p>
        </p:txBody>
      </p:sp>
      <p:pic>
        <p:nvPicPr>
          <p:cNvPr id="5124" name="Picture 4" descr="brand_loyalty">
            <a:extLst>
              <a:ext uri="{FF2B5EF4-FFF2-40B4-BE49-F238E27FC236}">
                <a16:creationId xmlns:a16="http://schemas.microsoft.com/office/drawing/2014/main" id="{59E35A58-346B-27D4-D791-DCF6499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6" y="1500576"/>
            <a:ext cx="3642976" cy="342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420646-0B34-F7F7-2EE6-EFCD781A7AE2}"/>
              </a:ext>
            </a:extLst>
          </p:cNvPr>
          <p:cNvSpPr txBox="1"/>
          <p:nvPr/>
        </p:nvSpPr>
        <p:spPr>
          <a:xfrm>
            <a:off x="4060152" y="5213605"/>
            <a:ext cx="4115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Inter" panose="02000503000000020004" charset="0"/>
                <a:sym typeface="+mn-ea"/>
              </a:rPr>
              <a:t>Over-the-top customer service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27B9A-03B8-0008-11FF-FE5778BFC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455" b="28388"/>
          <a:stretch/>
        </p:blipFill>
        <p:spPr>
          <a:xfrm>
            <a:off x="4211783" y="1981200"/>
            <a:ext cx="3934690" cy="2940150"/>
          </a:xfrm>
          <a:prstGeom prst="rect">
            <a:avLst/>
          </a:prstGeom>
        </p:spPr>
      </p:pic>
      <p:pic>
        <p:nvPicPr>
          <p:cNvPr id="5130" name="Picture 10" descr="No description available.">
            <a:extLst>
              <a:ext uri="{FF2B5EF4-FFF2-40B4-BE49-F238E27FC236}">
                <a16:creationId xmlns:a16="http://schemas.microsoft.com/office/drawing/2014/main" id="{497B7521-53D0-979E-43FF-271B3F2A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206" y="1958925"/>
            <a:ext cx="3642976" cy="29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658E7-CA1E-29CF-6B23-FA99FAD6AAFB}"/>
              </a:ext>
            </a:extLst>
          </p:cNvPr>
          <p:cNvSpPr txBox="1"/>
          <p:nvPr/>
        </p:nvSpPr>
        <p:spPr>
          <a:xfrm>
            <a:off x="8646776" y="5183748"/>
            <a:ext cx="364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Community Building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81832-8308-45CA-C0D8-46989063A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793108D-1B8C-C006-3A0E-2E30FCC9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2" y="2250931"/>
            <a:ext cx="3072245" cy="24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CFF9F-787B-4685-FCD1-B47EC9B645E8}"/>
              </a:ext>
            </a:extLst>
          </p:cNvPr>
          <p:cNvSpPr txBox="1"/>
          <p:nvPr/>
        </p:nvSpPr>
        <p:spPr>
          <a:xfrm>
            <a:off x="640772" y="5015345"/>
            <a:ext cx="326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Complementary products</a:t>
            </a:r>
            <a:endParaRPr lang="en-IN" sz="2400" dirty="0">
              <a:latin typeface="+mj-lt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AF939D3-6F58-A6AE-8C5D-B6886168A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35545"/>
            <a:ext cx="3380510" cy="28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D12CF-0E56-A50F-A1B7-979C2D2B53DE}"/>
              </a:ext>
            </a:extLst>
          </p:cNvPr>
          <p:cNvSpPr txBox="1"/>
          <p:nvPr/>
        </p:nvSpPr>
        <p:spPr>
          <a:xfrm>
            <a:off x="4414404" y="5015344"/>
            <a:ext cx="3837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Personalized Communication</a:t>
            </a:r>
            <a:endParaRPr lang="en-IN" sz="2400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0A82F4D-9C8F-EECB-D1E8-38547646C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1830748"/>
            <a:ext cx="3588328" cy="28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04D853-5FF1-B817-A326-99137DF8D8B3}"/>
              </a:ext>
            </a:extLst>
          </p:cNvPr>
          <p:cNvSpPr txBox="1"/>
          <p:nvPr/>
        </p:nvSpPr>
        <p:spPr>
          <a:xfrm>
            <a:off x="8340436" y="5006947"/>
            <a:ext cx="4003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 Feedback as marketing tool</a:t>
            </a:r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007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130974" y="959200"/>
            <a:ext cx="5111750" cy="1204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5400" b="1" dirty="0">
                <a:solidFill>
                  <a:srgbClr val="000000"/>
                </a:solidFill>
                <a:ea typeface="League Spartan"/>
                <a:cs typeface="Sitka Heading" charset="0"/>
                <a:sym typeface="League Spartan"/>
              </a:rPr>
              <a:t>Relevance</a:t>
            </a:r>
          </a:p>
        </p:txBody>
      </p:sp>
      <p:sp>
        <p:nvSpPr>
          <p:cNvPr id="99" name="Google Shape;99;p18"/>
          <p:cNvSpPr txBox="1"/>
          <p:nvPr/>
        </p:nvSpPr>
        <p:spPr>
          <a:xfrm>
            <a:off x="523875" y="1617270"/>
            <a:ext cx="7109979" cy="437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lang="en-US" sz="2400" dirty="0"/>
          </a:p>
          <a:p>
            <a:pPr marL="609585" indent="-423323">
              <a:lnSpc>
                <a:spcPct val="150000"/>
              </a:lnSpc>
              <a:buSzPts val="1400"/>
              <a:buFont typeface="Inter" panose="02000503000000020004"/>
              <a:buChar char="●"/>
            </a:pPr>
            <a:r>
              <a:rPr lang="en-US" sz="2400" dirty="0">
                <a:latin typeface="+mj-lt"/>
                <a:cs typeface="Inter" panose="02000503000000020004" charset="0"/>
                <a:sym typeface="+mn-ea"/>
              </a:rPr>
              <a:t>Identifies and addresses customer needs. </a:t>
            </a:r>
          </a:p>
          <a:p>
            <a:pPr marL="609585" indent="-423323">
              <a:lnSpc>
                <a:spcPct val="150000"/>
              </a:lnSpc>
              <a:buSzPts val="1400"/>
              <a:buFont typeface="Inter" panose="02000503000000020004"/>
              <a:buChar char="●"/>
            </a:pPr>
            <a:r>
              <a:rPr lang="en-US" sz="2400" dirty="0">
                <a:latin typeface="+mj-lt"/>
                <a:cs typeface="Inter" panose="02000503000000020004" charset="0"/>
                <a:sym typeface="+mn-ea"/>
              </a:rPr>
              <a:t>Enhance customer lifetime value.</a:t>
            </a:r>
            <a:endParaRPr lang="en-US" sz="2400" dirty="0">
              <a:latin typeface="+mj-lt"/>
              <a:cs typeface="Inter" panose="02000503000000020004" charset="0"/>
            </a:endParaRPr>
          </a:p>
          <a:p>
            <a:pPr marL="609585" indent="-423323">
              <a:lnSpc>
                <a:spcPct val="150000"/>
              </a:lnSpc>
              <a:buSzPts val="1400"/>
              <a:buFont typeface="Inter" panose="02000503000000020004"/>
              <a:buChar char="●"/>
            </a:pPr>
            <a:r>
              <a:rPr lang="en-US" sz="2400" dirty="0">
                <a:latin typeface="+mj-lt"/>
                <a:cs typeface="Inter" panose="02000503000000020004" charset="0"/>
                <a:sym typeface="+mn-ea"/>
              </a:rPr>
              <a:t>Building long-term customer loyalty. </a:t>
            </a:r>
            <a:endParaRPr lang="en-US" sz="2400" dirty="0">
              <a:latin typeface="+mj-lt"/>
              <a:cs typeface="Inter" panose="02000503000000020004" charset="0"/>
            </a:endParaRPr>
          </a:p>
          <a:p>
            <a:pPr marL="609585" indent="-423323">
              <a:lnSpc>
                <a:spcPct val="150000"/>
              </a:lnSpc>
              <a:buSzPts val="1400"/>
              <a:buFont typeface="Inter" panose="02000503000000020004"/>
              <a:buChar char="●"/>
            </a:pPr>
            <a:r>
              <a:rPr lang="en-US" sz="2400" dirty="0">
                <a:latin typeface="+mj-lt"/>
                <a:cs typeface="Inter" panose="02000503000000020004" charset="0"/>
                <a:sym typeface="+mn-ea"/>
              </a:rPr>
              <a:t>Creates brand loyalty and advocacy.</a:t>
            </a:r>
            <a:endParaRPr lang="en-US" sz="2400" dirty="0">
              <a:latin typeface="+mj-lt"/>
              <a:cs typeface="Inter" panose="02000503000000020004" charset="0"/>
            </a:endParaRPr>
          </a:p>
          <a:p>
            <a:pPr marL="609585" indent="-423323">
              <a:lnSpc>
                <a:spcPct val="150000"/>
              </a:lnSpc>
              <a:buSzPts val="1400"/>
              <a:buFont typeface="Inter" panose="02000503000000020004"/>
              <a:buChar char="●"/>
            </a:pPr>
            <a:r>
              <a:rPr lang="en-US" sz="2400" dirty="0">
                <a:latin typeface="+mj-lt"/>
                <a:cs typeface="Inter" panose="02000503000000020004" charset="0"/>
                <a:sym typeface="+mn-ea"/>
              </a:rPr>
              <a:t>Reduces customer acquisition costs. </a:t>
            </a:r>
            <a:endParaRPr lang="en-US" sz="2400" dirty="0">
              <a:latin typeface="+mj-lt"/>
              <a:cs typeface="Inter" panose="02000503000000020004" charset="0"/>
            </a:endParaRPr>
          </a:p>
          <a:p>
            <a:pPr marL="609585" indent="-423323">
              <a:lnSpc>
                <a:spcPct val="150000"/>
              </a:lnSpc>
              <a:buSzPts val="1400"/>
              <a:buFont typeface="Inter" panose="02000503000000020004"/>
              <a:buChar char="●"/>
            </a:pPr>
            <a:r>
              <a:rPr lang="en-US" sz="2400" dirty="0">
                <a:latin typeface="+mj-lt"/>
                <a:cs typeface="Inter" panose="02000503000000020004" charset="0"/>
                <a:sym typeface="+mn-ea"/>
              </a:rPr>
              <a:t>Increases profitability.</a:t>
            </a:r>
            <a:endParaRPr lang="en-US" sz="2400" dirty="0">
              <a:latin typeface="+mj-lt"/>
              <a:cs typeface="Inter" panose="0200050300000002000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4DC6A87-B8A7-EEAB-3DCE-C69D1D3B4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3428999"/>
            <a:ext cx="503872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109;p19">
            <a:extLst>
              <a:ext uri="{FF2B5EF4-FFF2-40B4-BE49-F238E27FC236}">
                <a16:creationId xmlns:a16="http://schemas.microsoft.com/office/drawing/2014/main" id="{F726070D-F0E4-5576-7773-69BA8D13DFB0}"/>
              </a:ext>
            </a:extLst>
          </p:cNvPr>
          <p:cNvPicPr preferRelativeResize="0"/>
          <p:nvPr/>
        </p:nvPicPr>
        <p:blipFill rotWithShape="1">
          <a:blip r:embed="rId4"/>
          <a:srcRect t="31556" b="20606"/>
          <a:stretch/>
        </p:blipFill>
        <p:spPr>
          <a:xfrm>
            <a:off x="7112000" y="0"/>
            <a:ext cx="5080000" cy="328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592666" y="267702"/>
            <a:ext cx="6237625" cy="196288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4000" b="1" dirty="0">
                <a:solidFill>
                  <a:srgbClr val="000000"/>
                </a:solidFill>
                <a:ea typeface="Lato" panose="020F0502020204030203"/>
                <a:cs typeface="Sitka Heading" charset="0"/>
                <a:sym typeface="Lato" panose="020F0502020204030203"/>
              </a:rPr>
              <a:t>Challenges of Relationship Marketing</a:t>
            </a:r>
            <a:endParaRPr sz="4000" b="1" dirty="0">
              <a:solidFill>
                <a:srgbClr val="000000"/>
              </a:solidFill>
              <a:ea typeface="Lato" panose="020F0502020204030203"/>
              <a:cs typeface="Sitka Heading" charset="0"/>
              <a:sym typeface="Lato" panose="020F0502020204030203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234853" y="2025995"/>
            <a:ext cx="6389832" cy="483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>
              <a:buSzPts val="1400"/>
            </a:pPr>
            <a:endParaRPr lang="en-IN" sz="2400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609585" indent="-423323">
              <a:lnSpc>
                <a:spcPct val="110000"/>
              </a:lnSpc>
              <a:buSzPts val="1400"/>
              <a:buFont typeface="Inter" panose="02000503000000020004"/>
              <a:buChar char="●"/>
            </a:pPr>
            <a:r>
              <a:rPr lang="en-GB" sz="24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Time and resources needed.</a:t>
            </a:r>
          </a:p>
          <a:p>
            <a:pPr marL="609585" indent="-423323">
              <a:lnSpc>
                <a:spcPct val="110000"/>
              </a:lnSpc>
              <a:buSzPts val="1400"/>
              <a:buFont typeface="Inter" panose="02000503000000020004"/>
              <a:buChar char="●"/>
            </a:pPr>
            <a:r>
              <a:rPr lang="en-US" sz="24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Difficulties in measuring customer loyalty and ROI.</a:t>
            </a:r>
          </a:p>
          <a:p>
            <a:pPr marL="609585" indent="-423323">
              <a:lnSpc>
                <a:spcPct val="110000"/>
              </a:lnSpc>
              <a:buSzPts val="1400"/>
              <a:buFont typeface="Inter" panose="02000503000000020004"/>
              <a:buChar char="●"/>
            </a:pPr>
            <a:r>
              <a:rPr lang="en-US" sz="24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Inability to satisfy customer's unique preferences.</a:t>
            </a:r>
          </a:p>
          <a:p>
            <a:pPr marL="609585" indent="-423323">
              <a:lnSpc>
                <a:spcPct val="110000"/>
              </a:lnSpc>
              <a:buSzPts val="1400"/>
              <a:buFont typeface="Inter" panose="02000503000000020004"/>
              <a:buChar char="●"/>
            </a:pPr>
            <a:r>
              <a:rPr lang="en-GB" sz="24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Competition and increasing customer expectations.</a:t>
            </a:r>
          </a:p>
          <a:p>
            <a:pPr marL="609585" indent="-423323">
              <a:lnSpc>
                <a:spcPct val="110000"/>
              </a:lnSpc>
              <a:buSzPts val="1400"/>
              <a:buFont typeface="Inter" panose="02000503000000020004"/>
              <a:buChar char="●"/>
            </a:pPr>
            <a:r>
              <a:rPr lang="en-US" altLang="en-GB" sz="24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Responding to customers questions quickly.</a:t>
            </a:r>
          </a:p>
          <a:p>
            <a:pPr marL="609585" indent="-423323">
              <a:lnSpc>
                <a:spcPct val="110000"/>
              </a:lnSpc>
              <a:buSzPts val="1400"/>
              <a:buFont typeface="Inter" panose="02000503000000020004"/>
              <a:buChar char="●"/>
            </a:pPr>
            <a:r>
              <a:rPr lang="en-US" altLang="en-GB" sz="24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Dealing with the complex software tools.</a:t>
            </a:r>
          </a:p>
          <a:p>
            <a:pPr marL="609585" indent="-423323">
              <a:buSzPts val="1400"/>
              <a:buFont typeface="Inter" panose="02000503000000020004"/>
              <a:buChar char="●"/>
            </a:pPr>
            <a:endParaRPr sz="2400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10752667" y="6434667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en-GB" sz="400">
                <a:solidFill>
                  <a:srgbClr val="FFFFFF"/>
                </a:solidFill>
              </a:rPr>
              <a:t>                                                       </a:t>
            </a:r>
            <a:r>
              <a:rPr lang="en-GB" sz="400">
                <a:solidFill>
                  <a:srgbClr val="FFFFFF"/>
                </a:solidFill>
              </a:rPr>
              <a:t>Photo b</a:t>
            </a:r>
            <a:r>
              <a:rPr lang="en-US" altLang="en-GB" sz="400">
                <a:solidFill>
                  <a:srgbClr val="FFFFFF"/>
                </a:solidFill>
              </a:rPr>
              <a:t>y Pexels</a:t>
            </a:r>
            <a:endParaRPr lang="en-US" altLang="en-GB" sz="400" u="sng">
              <a:solidFill>
                <a:srgbClr val="FFFFFF"/>
              </a:solidFill>
            </a:endParaRP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9883F7DC-0045-FAE0-7A1A-EAC556E6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3429000"/>
            <a:ext cx="4982152" cy="32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76E92DC-561D-EA04-4B96-36A910F5B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484" y="20782"/>
            <a:ext cx="4982152" cy="340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A78D718-7B17-C249-13B9-BF14E35B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142EA43A-F11D-E08F-12DA-55BB6D55B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896636"/>
              </p:ext>
            </p:extLst>
          </p:nvPr>
        </p:nvGraphicFramePr>
        <p:xfrm>
          <a:off x="203200" y="1120245"/>
          <a:ext cx="3773055" cy="5601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87CDDEA1-A927-3F76-68DC-1872E92D60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716460"/>
              </p:ext>
            </p:extLst>
          </p:nvPr>
        </p:nvGraphicFramePr>
        <p:xfrm>
          <a:off x="3034143" y="1132124"/>
          <a:ext cx="4447310" cy="5601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28C921F-29E4-02D3-F5DB-0271C2B3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861678"/>
              </p:ext>
            </p:extLst>
          </p:nvPr>
        </p:nvGraphicFramePr>
        <p:xfrm>
          <a:off x="7068127" y="1118272"/>
          <a:ext cx="4285673" cy="558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7FBA0B04-40DB-E134-9FE0-F3134687C98A}"/>
              </a:ext>
            </a:extLst>
          </p:cNvPr>
          <p:cNvSpPr txBox="1"/>
          <p:nvPr/>
        </p:nvSpPr>
        <p:spPr>
          <a:xfrm>
            <a:off x="678873" y="150377"/>
            <a:ext cx="115131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0000"/>
                </a:solidFill>
                <a:latin typeface="+mj-lt"/>
                <a:ea typeface="League Spartan"/>
                <a:cs typeface="Sitka Heading" charset="0"/>
                <a:sym typeface="League Spartan"/>
              </a:rPr>
              <a:t>Real life Example of Relationship Marketing</a:t>
            </a:r>
            <a:endParaRPr lang="en-I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280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1F2C6-85DD-C06E-94FF-57874730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A53716-2381-E32F-F089-1DCD5F861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9" r="7589"/>
          <a:stretch/>
        </p:blipFill>
        <p:spPr>
          <a:xfrm>
            <a:off x="8339852" y="1869520"/>
            <a:ext cx="1858241" cy="285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21BA20-D274-C022-7529-077EA7D3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1" r="6907"/>
          <a:stretch/>
        </p:blipFill>
        <p:spPr>
          <a:xfrm>
            <a:off x="10211535" y="1858642"/>
            <a:ext cx="1858241" cy="2857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F7244C-0DDA-F74D-28FD-B738372B3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2" r="7186"/>
          <a:stretch/>
        </p:blipFill>
        <p:spPr>
          <a:xfrm>
            <a:off x="1993907" y="1858642"/>
            <a:ext cx="1858241" cy="2857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9A49DE-7501-4C20-8B98-719FD5FF4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4" r="7404"/>
          <a:stretch/>
        </p:blipFill>
        <p:spPr>
          <a:xfrm>
            <a:off x="212666" y="1945737"/>
            <a:ext cx="1803591" cy="27734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FEFDD03-B50D-0292-EF6C-67E13ECD3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066" y="1887217"/>
            <a:ext cx="45148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E59121-412E-F3FE-59B5-89C909C9689D}"/>
              </a:ext>
            </a:extLst>
          </p:cNvPr>
          <p:cNvCxnSpPr/>
          <p:nvPr/>
        </p:nvCxnSpPr>
        <p:spPr>
          <a:xfrm>
            <a:off x="147206" y="1676399"/>
            <a:ext cx="119225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21800E-B777-E8D4-2D1A-28323D6D05AC}"/>
              </a:ext>
            </a:extLst>
          </p:cNvPr>
          <p:cNvCxnSpPr/>
          <p:nvPr/>
        </p:nvCxnSpPr>
        <p:spPr>
          <a:xfrm>
            <a:off x="134715" y="4959926"/>
            <a:ext cx="119225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9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8036" y="3120361"/>
            <a:ext cx="5054767" cy="3430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KRISHNA LUHARUKA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418036" y="3754384"/>
            <a:ext cx="5054400" cy="3430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SHREYA BHARATI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418036" y="4450932"/>
            <a:ext cx="5054400" cy="343061"/>
          </a:xfrm>
        </p:spPr>
        <p:txBody>
          <a:bodyPr/>
          <a:lstStyle/>
          <a:p>
            <a:r>
              <a:rPr lang="en-US" sz="3200" dirty="0"/>
              <a:t>BIPIN</a:t>
            </a:r>
            <a:r>
              <a:rPr lang="en-US" dirty="0"/>
              <a:t> </a:t>
            </a:r>
            <a:r>
              <a:rPr lang="en-US" sz="3200" dirty="0"/>
              <a:t>TIMILSINA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418036" y="5084955"/>
            <a:ext cx="5054400" cy="3430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SANDHYA BARAL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FD55-3C28-40EF-9E31-A92D2E4017F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1369EB-0938-1631-A821-95B361C0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110" y="634002"/>
            <a:ext cx="7883236" cy="14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F9E894D-5153-AE7E-6363-D2426F53B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36" y="2046750"/>
            <a:ext cx="4232564" cy="407344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7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  <p:bldP spid="9" grpId="0" build="p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4488" y="2685184"/>
            <a:ext cx="6696075" cy="2177761"/>
          </a:xfrm>
        </p:spPr>
        <p:txBody>
          <a:bodyPr>
            <a:noAutofit/>
          </a:bodyPr>
          <a:lstStyle/>
          <a:p>
            <a:r>
              <a:rPr lang="en-US" dirty="0">
                <a:cs typeface="Inter" panose="02000503000000020004" charset="0"/>
                <a:sym typeface="+mn-ea"/>
              </a:rPr>
              <a:t>Did you know that 20% of your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Inter" panose="02000503000000020004" charset="0"/>
                <a:sym typeface="+mn-ea"/>
              </a:rPr>
              <a:t>current customers </a:t>
            </a:r>
            <a:r>
              <a:rPr lang="en-US" dirty="0">
                <a:cs typeface="Inter" panose="02000503000000020004" charset="0"/>
                <a:sym typeface="+mn-ea"/>
              </a:rPr>
              <a:t>will account for 80% of  company's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Inter" panose="02000503000000020004" charset="0"/>
                <a:sym typeface="+mn-ea"/>
              </a:rPr>
              <a:t>future revenue</a:t>
            </a:r>
            <a:r>
              <a:rPr lang="en-US" dirty="0">
                <a:cs typeface="Inter" panose="02000503000000020004" charset="0"/>
                <a:sym typeface="+mn-ea"/>
              </a:rPr>
              <a:t>?</a:t>
            </a:r>
            <a:br>
              <a:rPr lang="en-US" dirty="0">
                <a:cs typeface="Inter" panose="02000503000000020004" charset="0"/>
                <a:sym typeface="+mn-ea"/>
              </a:rPr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FD55-3C28-40EF-9E31-A92D2E4017F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73" y="2741160"/>
            <a:ext cx="4935682" cy="2186891"/>
          </a:xfrm>
        </p:spPr>
        <p:txBody>
          <a:bodyPr>
            <a:noAutofit/>
          </a:bodyPr>
          <a:lstStyle/>
          <a:p>
            <a:r>
              <a:rPr lang="en-US" dirty="0">
                <a:cs typeface="Inter" panose="02000503000000020004" charset="0"/>
                <a:sym typeface="+mn-ea"/>
              </a:rPr>
              <a:t>Average company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Inter" panose="02000503000000020004" charset="0"/>
                <a:sym typeface="+mn-ea"/>
              </a:rPr>
              <a:t>loses</a:t>
            </a:r>
            <a:r>
              <a:rPr lang="en-US" dirty="0">
                <a:cs typeface="Inter" panose="02000503000000020004" charset="0"/>
                <a:sym typeface="+mn-ea"/>
              </a:rPr>
              <a:t> between 10-30% of its customers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Inter" panose="02000503000000020004" charset="0"/>
                <a:sym typeface="+mn-ea"/>
              </a:rPr>
              <a:t>every year!</a:t>
            </a:r>
            <a:br>
              <a:rPr lang="en-US" dirty="0">
                <a:cs typeface="Inter" panose="02000503000000020004" charset="0"/>
                <a:sym typeface="+mn-ea"/>
              </a:rPr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E8C7C4-520E-3504-CF22-69A2C3A0C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6DF27A-3A4B-2523-5139-4F6F4A388D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7E82F4F-DD6B-C1D8-1A37-05E5ACC98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72" y="717550"/>
            <a:ext cx="4655128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7FFBC00-2F7A-D428-482D-2E3E9510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430" y="2207780"/>
            <a:ext cx="6696075" cy="3280639"/>
          </a:xfrm>
        </p:spPr>
        <p:txBody>
          <a:bodyPr>
            <a:normAutofit fontScale="90000"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cs typeface="Inter" panose="02000503000000020004" charset="0"/>
                <a:sym typeface="+mn-ea"/>
              </a:rPr>
              <a:t>How do companies lose</a:t>
            </a:r>
            <a:br>
              <a:rPr lang="en-US" sz="3600" b="1" dirty="0">
                <a:cs typeface="Inter" panose="02000503000000020004" charset="0"/>
                <a:sym typeface="+mn-ea"/>
              </a:rPr>
            </a:br>
            <a:r>
              <a:rPr lang="en-US" sz="3600" b="1" dirty="0">
                <a:cs typeface="Inter" panose="02000503000000020004" charset="0"/>
                <a:sym typeface="+mn-ea"/>
              </a:rPr>
              <a:t>their customers?</a:t>
            </a:r>
            <a:r>
              <a:rPr lang="en-US" sz="3100" dirty="0">
                <a:cs typeface="Inter" panose="02000503000000020004" charset="0"/>
                <a:sym typeface="+mn-ea"/>
              </a:rPr>
              <a:t>  </a:t>
            </a:r>
            <a:r>
              <a:rPr lang="en-US" dirty="0">
                <a:cs typeface="Inter" panose="02000503000000020004" charset="0"/>
                <a:sym typeface="+mn-ea"/>
              </a:rPr>
              <a:t>                                                                                                                 </a:t>
            </a:r>
            <a:r>
              <a:rPr lang="en-US" cap="none" dirty="0">
                <a:cs typeface="Inter" panose="02000503000000020004" charset="0"/>
                <a:sym typeface="+mn-ea"/>
              </a:rPr>
              <a:t> </a:t>
            </a:r>
            <a:br>
              <a:rPr lang="en-US" cap="none" dirty="0">
                <a:cs typeface="Inter" panose="02000503000000020004" charset="0"/>
                <a:sym typeface="+mn-ea"/>
              </a:rPr>
            </a:br>
            <a:br>
              <a:rPr lang="en-US" cap="none" dirty="0">
                <a:cs typeface="Inter" panose="02000503000000020004" charset="0"/>
                <a:sym typeface="+mn-ea"/>
              </a:rPr>
            </a:br>
            <a:r>
              <a:rPr lang="en-US" sz="3100" cap="none" dirty="0">
                <a:cs typeface="Inter" panose="02000503000000020004" charset="0"/>
                <a:sym typeface="+mn-ea"/>
              </a:rPr>
              <a:t>-Fragmentation of markets</a:t>
            </a:r>
            <a:br>
              <a:rPr lang="en-US" sz="3100" cap="none" dirty="0">
                <a:cs typeface="Inter" panose="02000503000000020004" charset="0"/>
              </a:rPr>
            </a:br>
            <a:r>
              <a:rPr lang="en-US" sz="3100" cap="none" dirty="0">
                <a:cs typeface="Inter" panose="02000503000000020004" charset="0"/>
                <a:sym typeface="+mn-ea"/>
              </a:rPr>
              <a:t>-more demanding customers </a:t>
            </a:r>
            <a:br>
              <a:rPr lang="en-US" sz="3100" cap="none" dirty="0">
                <a:cs typeface="Inter" panose="02000503000000020004" charset="0"/>
              </a:rPr>
            </a:br>
            <a:r>
              <a:rPr lang="en-US" sz="3100" cap="none" dirty="0">
                <a:cs typeface="Inter" panose="02000503000000020004" charset="0"/>
                <a:sym typeface="+mn-ea"/>
              </a:rPr>
              <a:t>-rapidly changing buying patterns </a:t>
            </a:r>
            <a:br>
              <a:rPr lang="en-US" sz="3100" cap="none" dirty="0">
                <a:cs typeface="Inter" panose="02000503000000020004" charset="0"/>
                <a:sym typeface="+mn-ea"/>
              </a:rPr>
            </a:br>
            <a:r>
              <a:rPr lang="en-US" sz="3100" cap="none" dirty="0">
                <a:cs typeface="Inter" panose="02000503000000020004" charset="0"/>
                <a:sym typeface="+mn-ea"/>
              </a:rPr>
              <a:t>-intense global markets</a:t>
            </a:r>
            <a:br>
              <a:rPr lang="en-US" cap="none" dirty="0">
                <a:ea typeface="Inter" panose="02000503000000020004"/>
                <a:cs typeface="Inter" panose="02000503000000020004" charset="0"/>
                <a:sym typeface="+mn-ea"/>
              </a:rPr>
            </a:b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84" y="2420215"/>
            <a:ext cx="5111750" cy="2017570"/>
          </a:xfrm>
        </p:spPr>
        <p:txBody>
          <a:bodyPr>
            <a:noAutofit/>
          </a:bodyPr>
          <a:lstStyle/>
          <a:p>
            <a:r>
              <a:rPr lang="en-US" dirty="0">
                <a:cs typeface="Inter" panose="02000503000000020004" charset="0"/>
                <a:sym typeface="+mn-ea"/>
              </a:rPr>
              <a:t>It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Inter" panose="02000503000000020004" charset="0"/>
                <a:sym typeface="+mn-ea"/>
              </a:rPr>
              <a:t>costs</a:t>
            </a:r>
            <a:r>
              <a:rPr lang="en-US" dirty="0">
                <a:cs typeface="Inter" panose="02000503000000020004" charset="0"/>
                <a:sym typeface="+mn-ea"/>
              </a:rPr>
              <a:t> five times more to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Inter" panose="02000503000000020004" charset="0"/>
                <a:sym typeface="+mn-ea"/>
              </a:rPr>
              <a:t>acquire</a:t>
            </a:r>
            <a:r>
              <a:rPr lang="en-US" dirty="0">
                <a:cs typeface="Inter" panose="02000503000000020004" charset="0"/>
                <a:sym typeface="+mn-ea"/>
              </a:rPr>
              <a:t> new costumers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Inter" panose="02000503000000020004" charset="0"/>
                <a:sym typeface="+mn-ea"/>
              </a:rPr>
              <a:t>than</a:t>
            </a:r>
            <a:r>
              <a:rPr lang="en-US" dirty="0">
                <a:cs typeface="Inter" panose="02000503000000020004" charset="0"/>
                <a:sym typeface="+mn-ea"/>
              </a:rPr>
              <a:t> costs involved in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Inter" panose="02000503000000020004" charset="0"/>
                <a:sym typeface="+mn-ea"/>
              </a:rPr>
              <a:t>retaining</a:t>
            </a:r>
            <a:r>
              <a:rPr lang="en-US" dirty="0">
                <a:cs typeface="Inter" panose="02000503000000020004" charset="0"/>
                <a:sym typeface="+mn-ea"/>
              </a:rPr>
              <a:t> current customer.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FD55-3C28-40EF-9E31-A92D2E4017F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5007187-35CF-5434-896F-65443433D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t="2" r="19926" b="805"/>
          <a:stretch/>
        </p:blipFill>
        <p:spPr bwMode="auto">
          <a:xfrm>
            <a:off x="6990484" y="1690688"/>
            <a:ext cx="4019550" cy="375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7FFBC00-2F7A-D428-482D-2E3E9510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8" y="2022763"/>
            <a:ext cx="7287491" cy="4195041"/>
          </a:xfrm>
        </p:spPr>
        <p:txBody>
          <a:bodyPr>
            <a:normAutofit fontScale="90000"/>
          </a:bodyPr>
          <a:lstStyle/>
          <a:p>
            <a:pPr marL="457200" indent="-317500"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cs typeface="Inter" panose="02000503000000020004" charset="0"/>
                <a:sym typeface="+mn-ea"/>
              </a:rPr>
              <a:t>This is where relationship </a:t>
            </a:r>
            <a:br>
              <a:rPr lang="en-US" sz="3600" b="1" dirty="0">
                <a:cs typeface="Inter" panose="02000503000000020004" charset="0"/>
              </a:rPr>
            </a:br>
            <a:r>
              <a:rPr lang="en-US" sz="3600" b="1" dirty="0">
                <a:cs typeface="Inter" panose="02000503000000020004" charset="0"/>
                <a:sym typeface="+mn-ea"/>
              </a:rPr>
              <a:t>         marketing comes in!</a:t>
            </a:r>
            <a:br>
              <a:rPr lang="en-US" sz="3600" b="1" dirty="0">
                <a:cs typeface="Inter" panose="02000503000000020004" charset="0"/>
                <a:sym typeface="+mn-ea"/>
              </a:rPr>
            </a:br>
            <a:r>
              <a:rPr lang="en-US" sz="2800" cap="none" dirty="0">
                <a:cs typeface="Inter" panose="02000503000000020004" charset="0"/>
                <a:sym typeface="+mn-ea"/>
              </a:rPr>
              <a:t>Enduring relationships with customers cannot be duplicated by competitors, and therefore provide for a unique and sustained competitive advantage.</a:t>
            </a:r>
            <a:r>
              <a:rPr lang="en-US" sz="2800" cap="none" dirty="0">
                <a:sym typeface="+mn-ea"/>
              </a:rPr>
              <a:t> </a:t>
            </a:r>
            <a:br>
              <a:rPr lang="en-US" sz="2800" dirty="0"/>
            </a:br>
            <a:r>
              <a:rPr lang="en-US" sz="2800" dirty="0">
                <a:latin typeface="Inter" panose="02000503000000020004" charset="0"/>
                <a:cs typeface="Inter" panose="02000503000000020004" charset="0"/>
                <a:sym typeface="+mn-ea"/>
              </a:rPr>
              <a:t> </a:t>
            </a:r>
            <a:br>
              <a:rPr lang="en-US" sz="2800" dirty="0">
                <a:latin typeface="Inter" panose="02000503000000020004" charset="0"/>
                <a:cs typeface="Inter" panose="02000503000000020004" charset="0"/>
              </a:rPr>
            </a:b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DFD55-3C28-40EF-9E31-A92D2E4017F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8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10875"/>
            <a:ext cx="5111750" cy="1204912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710" y="2122920"/>
            <a:ext cx="8086725" cy="3557444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Concept </a:t>
            </a:r>
            <a:r>
              <a:rPr lang="en-US" sz="2800" dirty="0">
                <a:latin typeface="+mj-lt"/>
              </a:rPr>
              <a:t>of Relationship Marketing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+mj-lt"/>
              </a:rPr>
              <a:t>Relationship marketing vs Traditional Marketing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+mj-lt"/>
              </a:rPr>
              <a:t>Practices done for Relationship Marketing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Relevance of Relationship Marketing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Challenges in Relationship Marketing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Real life examples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554877"/>
            <a:ext cx="7890163" cy="1204912"/>
          </a:xfrm>
        </p:spPr>
        <p:txBody>
          <a:bodyPr>
            <a:noAutofit/>
          </a:bodyPr>
          <a:lstStyle/>
          <a:p>
            <a:r>
              <a:rPr lang="en-US" sz="5400" b="1" dirty="0"/>
              <a:t>Relationship</a:t>
            </a:r>
            <a:br>
              <a:rPr lang="en-US" sz="5400" b="1" dirty="0"/>
            </a:br>
            <a:r>
              <a:rPr lang="en-US" sz="5400" b="1" dirty="0"/>
              <a:t> marketing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D8B9-3719-4696-A80F-16A618C5D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810" y="1971332"/>
            <a:ext cx="6632864" cy="4463978"/>
          </a:xfrm>
        </p:spPr>
        <p:txBody>
          <a:bodyPr>
            <a:normAutofit fontScale="47500" lnSpcReduction="20000"/>
          </a:bodyPr>
          <a:lstStyle/>
          <a:p>
            <a:pPr marL="457200" lvl="0" indent="-317500" algn="l" rtl="0">
              <a:lnSpc>
                <a:spcPct val="124000"/>
              </a:lnSpc>
              <a:buSzPts val="1400"/>
              <a:buFont typeface="Inter" panose="02000503000000020004"/>
              <a:buChar char="●"/>
            </a:pPr>
            <a:r>
              <a:rPr lang="en-US" sz="51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Focuses on building long-term relationships with customers.</a:t>
            </a:r>
          </a:p>
          <a:p>
            <a:pPr marL="457200" lvl="0" indent="-317500" algn="l" rtl="0">
              <a:lnSpc>
                <a:spcPct val="124000"/>
              </a:lnSpc>
              <a:buSzPts val="1400"/>
              <a:buFont typeface="Inter" panose="02000503000000020004"/>
              <a:buChar char="●"/>
            </a:pPr>
            <a:r>
              <a:rPr lang="en-US" sz="51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Creating meaningful connection with the customers.</a:t>
            </a:r>
          </a:p>
          <a:p>
            <a:pPr marL="457200" lvl="0" indent="-317500" algn="l" rtl="0">
              <a:lnSpc>
                <a:spcPct val="124000"/>
              </a:lnSpc>
              <a:buSzPts val="1400"/>
              <a:buFont typeface="Inter" panose="02000503000000020004"/>
              <a:buChar char="●"/>
            </a:pPr>
            <a:r>
              <a:rPr lang="en-US" sz="51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Emphasizes on customer satisfaction and retention.</a:t>
            </a:r>
          </a:p>
          <a:p>
            <a:pPr marL="457200" lvl="0" indent="-317500" algn="l" rtl="0">
              <a:lnSpc>
                <a:spcPct val="124000"/>
              </a:lnSpc>
              <a:buSzPts val="1400"/>
              <a:buFont typeface="Inter" panose="02000503000000020004"/>
              <a:buChar char="●"/>
            </a:pPr>
            <a:r>
              <a:rPr lang="en-US" sz="51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Personalized approach to marketing.</a:t>
            </a:r>
          </a:p>
          <a:p>
            <a:pPr marL="457200" lvl="0" indent="-317500" algn="l" rtl="0">
              <a:lnSpc>
                <a:spcPct val="124000"/>
              </a:lnSpc>
              <a:buSzPts val="1400"/>
              <a:buFont typeface="Inter" panose="02000503000000020004"/>
              <a:buChar char="●"/>
            </a:pPr>
            <a:r>
              <a:rPr lang="en-US" sz="51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Creates customer loyalty and advocacy.</a:t>
            </a:r>
          </a:p>
          <a:p>
            <a:pPr marL="457200" lvl="0" indent="-317500" algn="l" rtl="0">
              <a:lnSpc>
                <a:spcPct val="124000"/>
              </a:lnSpc>
              <a:buSzPts val="1400"/>
              <a:buFont typeface="Inter" panose="02000503000000020004"/>
              <a:buChar char="●"/>
            </a:pPr>
            <a:r>
              <a:rPr lang="en-US" sz="5100" dirty="0">
                <a:latin typeface="+mj-lt"/>
                <a:ea typeface="Inter" panose="02000503000000020004"/>
                <a:cs typeface="Inter" panose="02000503000000020004"/>
                <a:sym typeface="Inter" panose="02000503000000020004"/>
              </a:rPr>
              <a:t>Increase customer lifetime value.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AutoShape 2" descr="Image titled Create Long Term Loyalty Relationships with Your Customers Step 1">
            <a:extLst>
              <a:ext uri="{FF2B5EF4-FFF2-40B4-BE49-F238E27FC236}">
                <a16:creationId xmlns:a16="http://schemas.microsoft.com/office/drawing/2014/main" id="{9DD76DC2-642D-4C98-0F82-FCF5FACAA2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883228"/>
            <a:ext cx="2698172" cy="26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D8BB3A7-280C-A469-6A0A-012FE726C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-1201" r="36414" b="25261"/>
          <a:stretch/>
        </p:blipFill>
        <p:spPr bwMode="auto">
          <a:xfrm>
            <a:off x="7273636" y="-124690"/>
            <a:ext cx="4989367" cy="703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00000"/>
      </a:accent1>
      <a:accent2>
        <a:srgbClr val="2B8CAF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782</TotalTime>
  <Words>411</Words>
  <Application>Microsoft Office PowerPoint</Application>
  <PresentationFormat>Widescreen</PresentationFormat>
  <Paragraphs>80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Inter</vt:lpstr>
      <vt:lpstr>Times New Roman</vt:lpstr>
      <vt:lpstr>Wingdings</vt:lpstr>
      <vt:lpstr>Office Theme</vt:lpstr>
      <vt:lpstr>PowerPoint Presentation</vt:lpstr>
      <vt:lpstr>PowerPoint Presentation</vt:lpstr>
      <vt:lpstr>Did you know that 20% of your current customers will account for 80% of  company's future revenue? </vt:lpstr>
      <vt:lpstr>Average company loses between 10-30% of its customers every year! </vt:lpstr>
      <vt:lpstr>How do companies lose their customers?                                                                                                                      -Fragmentation of markets -more demanding customers  -rapidly changing buying patterns  -intense global markets </vt:lpstr>
      <vt:lpstr>It costs five times more to acquire new costumers than costs involved in retaining current customer.</vt:lpstr>
      <vt:lpstr>This is where relationship           marketing comes in! Enduring relationships with customers cannot be duplicated by competitors, and therefore provide for a unique and sustained competitive advantage.    </vt:lpstr>
      <vt:lpstr>AGENDA</vt:lpstr>
      <vt:lpstr>Relationship  marketing</vt:lpstr>
      <vt:lpstr>Relationship MARKETING vs    traditional marketing</vt:lpstr>
      <vt:lpstr>Practices:</vt:lpstr>
      <vt:lpstr>PowerPoint Presentation</vt:lpstr>
      <vt:lpstr>Relevance</vt:lpstr>
      <vt:lpstr>Challenges of Relationship Marketing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Chandani Luharuka</dc:creator>
  <cp:lastModifiedBy>Chandani Luharuka</cp:lastModifiedBy>
  <cp:revision>11</cp:revision>
  <dcterms:created xsi:type="dcterms:W3CDTF">2023-04-30T15:48:11Z</dcterms:created>
  <dcterms:modified xsi:type="dcterms:W3CDTF">2023-05-06T10:09:58Z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